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5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F83DC-283C-2C14-9A97-7E349C89A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205A40-BE67-A12A-2046-075CD0117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FA60DA-D177-0F34-1D24-FDE818D1E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D32FE8-47D2-1AB4-9BDF-DF68379D5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D80BFC-C475-D55E-D6E3-9A1CCFA2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85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4EC63-BF01-0B03-DB5B-CAE68A247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39C31E-401A-6C32-7B5D-1CB7ED795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BF1F14-A3CD-C7B3-BDB6-3A4AA7D38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20FF5A-A830-223A-5112-92BFBC587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36A5DB-5491-49A4-6879-162EEBC1D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646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4644D84-F52C-0810-630E-CFACB9B202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55638F-231F-DC15-EB12-380CC3EB9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9988FD-0916-99DA-B6E2-C191F2BC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3A970C-D6A3-1F3B-B69A-B567629D1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156E50-FAD3-D73C-2CC3-5B08524BE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040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E3583-75D9-117E-FE14-E9D3A21C0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DFDF4E-E890-6463-0C63-FB39B12DC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0C6838-1708-844C-BF20-6E7CBF020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84C34D-4882-40BF-3D27-133C2FB3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CD6482-1B3E-7A4A-C3E1-AA74E777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96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06158-D55F-C37F-6F75-97BFFC0CA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E37BC1-532A-22D2-A95D-0EF48DF4E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9CAA7A-42DA-EE4A-6CAB-947883464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14E1B0-C35E-FE94-7E12-5EB39F37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90BB7A-730E-DB47-5FC1-119B8985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51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6A1FF-46FA-5C3E-4AF8-F745F119F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999EE6-18B8-7859-3E1C-1153774FB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259C8D-9E38-01B2-E411-507A05118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9CF2FF-A394-335B-5388-5A84172AB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D9D8D6-437A-C957-FF91-4BB5E83C9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51C061-C291-F0C4-E0D9-697F3AE9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27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3D5530-0255-2C56-637B-9A0AE995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60F925-2831-2327-0E09-A35147D74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DC3FB9-405A-A291-54BF-F8CFA69F4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7CB273-96ED-E880-B87A-8A1BA1E5E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E4F68A0-26AA-9E4A-398E-DA5CB1CC29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B39942-218C-3E28-DDA8-145B8967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878A0CE-275C-3B45-2C56-5D56A33D6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4287582-031E-934F-6370-7A410489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031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C660BC-279B-C97B-2D83-AED65A57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725331B-3AF4-1343-A370-DD5FF94A5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DD75548-1E62-F11C-8912-1E3CF3630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E5A025C-EC7C-6304-EE06-2299FA474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2499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656225C-2547-0F11-E26A-CC0F521C0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C30DA17-AC57-00C9-5A29-1F878CA2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446AFA-5854-CDEF-F3B4-935C445D4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87160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275DF2-7439-C88C-9742-B7926E4C4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4CC250-52DD-663E-BC77-204690BAD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CB1FB8-9105-62C2-8F08-EFD825715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218791-C439-B2CD-A702-37A136DA1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C0FCBD-AAA4-CA9B-D68A-B663E0C37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91BCC8-AAA3-BC67-DC1E-B90B19879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69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23C6F-60F4-D3A1-9C1D-84E46796E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2F65107-7CEA-D0CC-1984-8BF9E98DD3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D0614E-AC28-0B70-E9AB-E53DCD161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96F185-8671-808D-A25B-85CBF76F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1D61A4-1108-84B5-FCD8-DA4B86A1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B5A25A-4B6A-50CD-2982-564A4F23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575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5D3F7C-D555-1B54-4375-70DBD77A2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85E8F9-27AA-623C-382E-23378D01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A7E700-9E81-C65C-8347-BC8F7C0AA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EF629A-3CE2-429A-93BC-FE6825A45514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5D2E32-AE4A-D391-AFC6-1F337D6AF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4434C8-5B1A-DCDF-261A-F362D15E2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6CCE07-57A5-4143-8B51-F527AD323C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704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2">
            <a:extLst>
              <a:ext uri="{FF2B5EF4-FFF2-40B4-BE49-F238E27FC236}">
                <a16:creationId xmlns:a16="http://schemas.microsoft.com/office/drawing/2014/main" id="{F41DE29A-A91E-ECE9-59B5-D269F85C4914}"/>
              </a:ext>
            </a:extLst>
          </p:cNvPr>
          <p:cNvSpPr txBox="1">
            <a:spLocks/>
          </p:cNvSpPr>
          <p:nvPr/>
        </p:nvSpPr>
        <p:spPr>
          <a:xfrm>
            <a:off x="67298" y="6518529"/>
            <a:ext cx="4642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Raleway" panose="020B0503030101060003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78F0DE-ADB6-1248-85E7-5E270E80E00C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 panose="020B0503030101060003" pitchFamily="34" charset="77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 panose="020B0503030101060003" pitchFamily="34" charset="77"/>
              <a:ea typeface="+mn-ea"/>
              <a:cs typeface="+mn-cs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63E9C1AC-2C9B-FCED-456F-C825C87B8E8E}"/>
              </a:ext>
            </a:extLst>
          </p:cNvPr>
          <p:cNvCxnSpPr>
            <a:cxnSpLocks/>
          </p:cNvCxnSpPr>
          <p:nvPr/>
        </p:nvCxnSpPr>
        <p:spPr>
          <a:xfrm flipH="1">
            <a:off x="1405896" y="544253"/>
            <a:ext cx="3225" cy="492934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50000"/>
              </a:srgbClr>
            </a:solidFill>
            <a:prstDash val="dashDot"/>
            <a:miter lim="800000"/>
          </a:ln>
          <a:effectLst/>
        </p:spPr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4A2A9BB-7CEF-400E-0EB7-F53360DC8036}"/>
              </a:ext>
            </a:extLst>
          </p:cNvPr>
          <p:cNvCxnSpPr>
            <a:cxnSpLocks/>
          </p:cNvCxnSpPr>
          <p:nvPr/>
        </p:nvCxnSpPr>
        <p:spPr>
          <a:xfrm>
            <a:off x="6250919" y="2430805"/>
            <a:ext cx="7678" cy="1526717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7" name="Rectángulo 6">
            <a:extLst>
              <a:ext uri="{FF2B5EF4-FFF2-40B4-BE49-F238E27FC236}">
                <a16:creationId xmlns:a16="http://schemas.microsoft.com/office/drawing/2014/main" id="{11739976-73FB-D29E-4101-437703CF397C}"/>
              </a:ext>
            </a:extLst>
          </p:cNvPr>
          <p:cNvSpPr/>
          <p:nvPr/>
        </p:nvSpPr>
        <p:spPr>
          <a:xfrm>
            <a:off x="5207047" y="223670"/>
            <a:ext cx="2158738" cy="452460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FFB3AE">
                <a:lumMod val="75000"/>
              </a:srgbClr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Consejo Nacional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A857E55-9B92-CC31-F782-4E547EA13C48}"/>
              </a:ext>
            </a:extLst>
          </p:cNvPr>
          <p:cNvSpPr/>
          <p:nvPr/>
        </p:nvSpPr>
        <p:spPr>
          <a:xfrm>
            <a:off x="5340623" y="1519543"/>
            <a:ext cx="1743078" cy="421845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FFB3AE">
                <a:lumMod val="75000"/>
              </a:srgbClr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5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Presidencia Nacional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0546AC5B-D0A1-E549-FAEC-CF1922C082DC}"/>
              </a:ext>
            </a:extLst>
          </p:cNvPr>
          <p:cNvSpPr/>
          <p:nvPr/>
        </p:nvSpPr>
        <p:spPr>
          <a:xfrm>
            <a:off x="5448821" y="2037305"/>
            <a:ext cx="1526260" cy="384605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algn="ctr"/>
            <a:r>
              <a:rPr lang="es-ES" sz="11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</a:t>
            </a:r>
            <a:endParaRPr lang="es-ES" sz="11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BEF99ED-C78C-FFDD-C504-B0DB4959BD17}"/>
              </a:ext>
            </a:extLst>
          </p:cNvPr>
          <p:cNvSpPr/>
          <p:nvPr/>
        </p:nvSpPr>
        <p:spPr>
          <a:xfrm>
            <a:off x="4365196" y="1493566"/>
            <a:ext cx="729374" cy="362481"/>
          </a:xfrm>
          <a:prstGeom prst="rect">
            <a:avLst/>
          </a:prstGeom>
          <a:solidFill>
            <a:srgbClr val="FFB3AE"/>
          </a:solidFill>
          <a:ln w="1270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095EC8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Gabinete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C51CB3D-D303-2173-2C33-1F05F867A86C}"/>
              </a:ext>
            </a:extLst>
          </p:cNvPr>
          <p:cNvSpPr/>
          <p:nvPr/>
        </p:nvSpPr>
        <p:spPr>
          <a:xfrm>
            <a:off x="5925660" y="4255969"/>
            <a:ext cx="1566162" cy="599506"/>
          </a:xfrm>
          <a:prstGeom prst="rect">
            <a:avLst/>
          </a:prstGeom>
          <a:solidFill>
            <a:srgbClr val="001954">
              <a:lumMod val="75000"/>
              <a:lumOff val="25000"/>
            </a:srgbClr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Dir. Corp. Recursos Compartidos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(Isabel López)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5D2E7E3-51D4-54BB-B325-025D93031070}"/>
              </a:ext>
            </a:extLst>
          </p:cNvPr>
          <p:cNvSpPr/>
          <p:nvPr/>
        </p:nvSpPr>
        <p:spPr>
          <a:xfrm>
            <a:off x="1146343" y="4261082"/>
            <a:ext cx="1404260" cy="578723"/>
          </a:xfrm>
          <a:prstGeom prst="rect">
            <a:avLst/>
          </a:prstGeom>
          <a:solidFill>
            <a:srgbClr val="001954">
              <a:lumMod val="75000"/>
              <a:lumOff val="25000"/>
            </a:srgbClr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Dir. Corp. Misión y Operaciones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(José Mª Campo)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EEF1A1A8-7729-47C5-61AD-692531C5BE8E}"/>
              </a:ext>
            </a:extLst>
          </p:cNvPr>
          <p:cNvSpPr/>
          <p:nvPr/>
        </p:nvSpPr>
        <p:spPr>
          <a:xfrm>
            <a:off x="7652595" y="4238998"/>
            <a:ext cx="1388418" cy="607207"/>
          </a:xfrm>
          <a:prstGeom prst="rect">
            <a:avLst/>
          </a:prstGeom>
          <a:solidFill>
            <a:srgbClr val="001954">
              <a:lumMod val="75000"/>
              <a:lumOff val="25000"/>
            </a:srgbClr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Dir.  Corp. Desarrollo Territorial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(Isabel Orbe)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E3995A7-8B73-3A29-64C0-306D0778A55C}"/>
              </a:ext>
            </a:extLst>
          </p:cNvPr>
          <p:cNvSpPr/>
          <p:nvPr/>
        </p:nvSpPr>
        <p:spPr>
          <a:xfrm>
            <a:off x="5890686" y="4932164"/>
            <a:ext cx="1698401" cy="1899430"/>
          </a:xfrm>
          <a:prstGeom prst="rect">
            <a:avLst/>
          </a:prstGeom>
          <a:solidFill>
            <a:srgbClr val="CCEC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rIns="72000" rtlCol="0" anchor="t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Planificación /</a:t>
            </a:r>
            <a:r>
              <a:rPr kumimoji="0" lang="es-E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</a:t>
            </a: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-Calidad/ Sostenibilidad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Finanzas / Control </a:t>
            </a:r>
            <a:r>
              <a:rPr kumimoji="0" lang="es-E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Gest</a:t>
            </a: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./Compras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Tecnología/ Digital/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D. Personas</a:t>
            </a:r>
            <a:r>
              <a:rPr kumimoji="0" lang="es-ES" sz="100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Cultura/Talento</a:t>
            </a:r>
            <a:endParaRPr kumimoji="0" lang="es-ES" sz="100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FA1FBD1A-3F2C-014F-5D1A-30D38C578C60}"/>
              </a:ext>
            </a:extLst>
          </p:cNvPr>
          <p:cNvSpPr/>
          <p:nvPr/>
        </p:nvSpPr>
        <p:spPr>
          <a:xfrm>
            <a:off x="1129968" y="4931733"/>
            <a:ext cx="1431671" cy="1888801"/>
          </a:xfrm>
          <a:prstGeom prst="rect">
            <a:avLst/>
          </a:prstGeom>
          <a:solidFill>
            <a:srgbClr val="CCEC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45720" rIns="72000" bIns="45720" rtlCol="0" anchor="t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 Conocimiento y </a:t>
            </a:r>
            <a:r>
              <a:rPr kumimoji="0" lang="es-E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Asunt</a:t>
            </a: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Médicos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 Atención a pacientes y usuarios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Humanización &amp; Innovación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Infocáncer</a:t>
            </a: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2000" marR="0" lvl="0" indent="-72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400" b="1" i="1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100" b="0" i="0" u="none" strike="noStrike" kern="0" cap="none" spc="0" normalizeH="0" baseline="0" noProof="0" dirty="0">
              <a:ln>
                <a:noFill/>
              </a:ln>
              <a:solidFill>
                <a:srgbClr val="FF9933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ED4C2D2-DDD8-091F-7BEA-299B4FB85548}"/>
              </a:ext>
            </a:extLst>
          </p:cNvPr>
          <p:cNvSpPr/>
          <p:nvPr/>
        </p:nvSpPr>
        <p:spPr>
          <a:xfrm>
            <a:off x="7652595" y="4944392"/>
            <a:ext cx="1379902" cy="1672839"/>
          </a:xfrm>
          <a:prstGeom prst="rect">
            <a:avLst/>
          </a:prstGeom>
          <a:solidFill>
            <a:srgbClr val="CCEC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45720" rIns="72000" bIns="45720" rtlCol="0" anchor="t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Territorial:</a:t>
            </a:r>
            <a:endParaRPr kumimoji="0" lang="es-ES" sz="1000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445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Norte</a:t>
            </a:r>
          </a:p>
          <a:p>
            <a:pPr marL="445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Sur</a:t>
            </a:r>
            <a:endParaRPr lang="es-ES" sz="1000" kern="0" dirty="0">
              <a:solidFill>
                <a:srgbClr val="000000">
                  <a:lumMod val="65000"/>
                  <a:lumOff val="3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5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Este</a:t>
            </a:r>
          </a:p>
          <a:p>
            <a:pPr marL="445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Centro</a:t>
            </a:r>
          </a:p>
          <a:p>
            <a:pPr marL="445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1000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Desarrollo de SSLL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1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aleway"/>
              <a:ea typeface="Calibri" panose="020F0502020204030204"/>
              <a:cs typeface="Calibri" panose="020F05020202040302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  <a:ea typeface="+mn-ea"/>
                <a:cs typeface="+mn-cs"/>
              </a:rPr>
              <a:t>  </a:t>
            </a:r>
            <a:endParaRPr kumimoji="0" lang="es-E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E97128DF-FA9C-1018-B411-23546DDA9DAE}"/>
              </a:ext>
            </a:extLst>
          </p:cNvPr>
          <p:cNvSpPr/>
          <p:nvPr/>
        </p:nvSpPr>
        <p:spPr>
          <a:xfrm>
            <a:off x="3095912" y="1729685"/>
            <a:ext cx="871008" cy="335280"/>
          </a:xfrm>
          <a:prstGeom prst="rect">
            <a:avLst/>
          </a:prstGeom>
          <a:solidFill>
            <a:srgbClr val="FFB3AE"/>
          </a:solidFill>
          <a:ln w="1270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095EC8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Auditoría interna 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B873C7FF-84BC-9ED5-1CBF-89D7A53F8384}"/>
              </a:ext>
            </a:extLst>
          </p:cNvPr>
          <p:cNvSpPr/>
          <p:nvPr/>
        </p:nvSpPr>
        <p:spPr>
          <a:xfrm>
            <a:off x="9128060" y="4923940"/>
            <a:ext cx="1014705" cy="861774"/>
          </a:xfrm>
          <a:prstGeom prst="rect">
            <a:avLst/>
          </a:prstGeom>
          <a:solidFill>
            <a:srgbClr val="CCECFF"/>
          </a:solidFill>
        </p:spPr>
        <p:txBody>
          <a:bodyPr wrap="square" lIns="72000" rIns="72000">
            <a:spAutoFit/>
          </a:bodyPr>
          <a:lstStyle/>
          <a:p>
            <a:r>
              <a:rPr lang="es-ES" sz="1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Gobernanza y Servicios jurídicos</a:t>
            </a:r>
          </a:p>
          <a:p>
            <a:endParaRPr 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0DAD61DC-4D7F-442D-C625-6A724E3F1879}"/>
              </a:ext>
            </a:extLst>
          </p:cNvPr>
          <p:cNvSpPr/>
          <p:nvPr/>
        </p:nvSpPr>
        <p:spPr>
          <a:xfrm>
            <a:off x="2909265" y="2216712"/>
            <a:ext cx="1045725" cy="248926"/>
          </a:xfrm>
          <a:prstGeom prst="rect">
            <a:avLst/>
          </a:prstGeom>
          <a:solidFill>
            <a:srgbClr val="FFB3AE"/>
          </a:solidFill>
          <a:ln w="1270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1" i="0" u="none" strike="noStrike" kern="0" cap="none" spc="0" normalizeH="0" baseline="0" noProof="0">
                <a:ln>
                  <a:noFill/>
                </a:ln>
                <a:solidFill>
                  <a:srgbClr val="095EC8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  <a:r>
              <a:rPr kumimoji="0" lang="es-ES" sz="1000" b="1" i="0" u="none" strike="noStrike" kern="0" cap="none" spc="0" normalizeH="0" baseline="0" noProof="0" err="1">
                <a:ln>
                  <a:noFill/>
                </a:ln>
                <a:solidFill>
                  <a:srgbClr val="095EC8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umplimiento</a:t>
            </a:r>
            <a:endParaRPr kumimoji="0" lang="es-ES" sz="1000" b="1" i="0" u="none" strike="noStrike" kern="0" cap="none" spc="0" normalizeH="0" baseline="0" noProof="0">
              <a:ln>
                <a:noFill/>
              </a:ln>
              <a:solidFill>
                <a:srgbClr val="095EC8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1F139FD3-067D-4B0F-987A-0C30FDE2036B}"/>
              </a:ext>
            </a:extLst>
          </p:cNvPr>
          <p:cNvCxnSpPr>
            <a:cxnSpLocks/>
          </p:cNvCxnSpPr>
          <p:nvPr/>
        </p:nvCxnSpPr>
        <p:spPr>
          <a:xfrm>
            <a:off x="4048361" y="1276333"/>
            <a:ext cx="0" cy="1056362"/>
          </a:xfrm>
          <a:prstGeom prst="line">
            <a:avLst/>
          </a:prstGeom>
          <a:solidFill>
            <a:srgbClr val="3333FF"/>
          </a:solidFill>
          <a:ln w="1905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DFDAF2BE-EC92-4814-9975-FE7AEEA7691C}"/>
              </a:ext>
            </a:extLst>
          </p:cNvPr>
          <p:cNvCxnSpPr>
            <a:cxnSpLocks/>
          </p:cNvCxnSpPr>
          <p:nvPr/>
        </p:nvCxnSpPr>
        <p:spPr>
          <a:xfrm>
            <a:off x="3756762" y="1284631"/>
            <a:ext cx="283728" cy="2737"/>
          </a:xfrm>
          <a:prstGeom prst="line">
            <a:avLst/>
          </a:prstGeom>
          <a:solidFill>
            <a:srgbClr val="3333FF"/>
          </a:solidFill>
          <a:ln w="1905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E230F7CA-01C5-A235-9FA2-6F5ABA2CA374}"/>
              </a:ext>
            </a:extLst>
          </p:cNvPr>
          <p:cNvCxnSpPr>
            <a:cxnSpLocks/>
          </p:cNvCxnSpPr>
          <p:nvPr/>
        </p:nvCxnSpPr>
        <p:spPr>
          <a:xfrm>
            <a:off x="3954991" y="2308008"/>
            <a:ext cx="108198" cy="0"/>
          </a:xfrm>
          <a:prstGeom prst="line">
            <a:avLst/>
          </a:prstGeom>
          <a:solidFill>
            <a:srgbClr val="3333FF"/>
          </a:solidFill>
          <a:ln w="1905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55D6E86A-99AE-FB72-00ED-0BAC76F1E6ED}"/>
              </a:ext>
            </a:extLst>
          </p:cNvPr>
          <p:cNvCxnSpPr>
            <a:cxnSpLocks/>
          </p:cNvCxnSpPr>
          <p:nvPr/>
        </p:nvCxnSpPr>
        <p:spPr>
          <a:xfrm>
            <a:off x="3977329" y="1850740"/>
            <a:ext cx="97205" cy="2737"/>
          </a:xfrm>
          <a:prstGeom prst="line">
            <a:avLst/>
          </a:prstGeom>
          <a:solidFill>
            <a:srgbClr val="3333FF"/>
          </a:solidFill>
          <a:ln w="1905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C87DF503-0C1F-D373-5C3C-DA58784A0541}"/>
              </a:ext>
            </a:extLst>
          </p:cNvPr>
          <p:cNvCxnSpPr>
            <a:cxnSpLocks/>
          </p:cNvCxnSpPr>
          <p:nvPr/>
        </p:nvCxnSpPr>
        <p:spPr>
          <a:xfrm>
            <a:off x="3111673" y="558772"/>
            <a:ext cx="0" cy="478415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50000"/>
              </a:srgbClr>
            </a:solidFill>
            <a:prstDash val="dashDot"/>
            <a:miter lim="800000"/>
          </a:ln>
          <a:effectLst/>
        </p:spPr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42146F13-9F06-5FBC-6837-9CD545036840}"/>
              </a:ext>
            </a:extLst>
          </p:cNvPr>
          <p:cNvCxnSpPr>
            <a:cxnSpLocks/>
          </p:cNvCxnSpPr>
          <p:nvPr/>
        </p:nvCxnSpPr>
        <p:spPr>
          <a:xfrm flipV="1">
            <a:off x="6554059" y="3263950"/>
            <a:ext cx="0" cy="1048056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dashDot"/>
            <a:miter lim="800000"/>
          </a:ln>
          <a:effectLst/>
        </p:spPr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CE9EE68B-361C-4FB1-53EE-586039EAAA9E}"/>
              </a:ext>
            </a:extLst>
          </p:cNvPr>
          <p:cNvSpPr/>
          <p:nvPr/>
        </p:nvSpPr>
        <p:spPr>
          <a:xfrm>
            <a:off x="5040430" y="890052"/>
            <a:ext cx="2491972" cy="389592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FFB3AE">
                <a:lumMod val="75000"/>
              </a:srgbClr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3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Comité Ejecutivo Nacional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EBA8338D-42AC-8EC5-4CED-11A6AA9D88A7}"/>
              </a:ext>
            </a:extLst>
          </p:cNvPr>
          <p:cNvSpPr/>
          <p:nvPr/>
        </p:nvSpPr>
        <p:spPr>
          <a:xfrm>
            <a:off x="2640527" y="4277234"/>
            <a:ext cx="1404261" cy="572377"/>
          </a:xfrm>
          <a:prstGeom prst="rect">
            <a:avLst/>
          </a:prstGeom>
          <a:solidFill>
            <a:srgbClr val="001954">
              <a:lumMod val="75000"/>
              <a:lumOff val="25000"/>
            </a:srgbClr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Dir. Corp. Asuntos </a:t>
            </a:r>
            <a:r>
              <a:rPr kumimoji="0" lang="es-ES" sz="1000" b="1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Pcos</a:t>
            </a: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., RRII, Com. &amp;  Marketing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s-ES" sz="10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Nùria</a:t>
            </a:r>
            <a:r>
              <a:rPr kumimoji="0" lang="es-E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Masana)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527E0292-A23E-AA94-901D-C83F807F3677}"/>
              </a:ext>
            </a:extLst>
          </p:cNvPr>
          <p:cNvSpPr/>
          <p:nvPr/>
        </p:nvSpPr>
        <p:spPr>
          <a:xfrm>
            <a:off x="2625146" y="4932163"/>
            <a:ext cx="1467415" cy="1860039"/>
          </a:xfrm>
          <a:prstGeom prst="rect">
            <a:avLst/>
          </a:prstGeom>
          <a:solidFill>
            <a:srgbClr val="CCEC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45720" rIns="72000" bIns="45720" rtlCol="0" anchor="t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Asuntos </a:t>
            </a:r>
            <a:r>
              <a:rPr kumimoji="0" lang="es-E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Pcos</a:t>
            </a: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y </a:t>
            </a:r>
            <a:r>
              <a:rPr kumimoji="0" lang="es-E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Relac</a:t>
            </a: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Instituciónales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Marca, </a:t>
            </a:r>
            <a:r>
              <a:rPr kumimoji="0" lang="es-ES" sz="1000" b="1" i="0" u="none" strike="noStrike" kern="0" cap="none" spc="0" normalizeH="0" baseline="0" noProof="0" dirty="0" err="1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Comunic</a:t>
            </a: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y MK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endParaRPr kumimoji="0" lang="es-ES" sz="1000" b="1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Participación Pacientes </a:t>
            </a:r>
          </a:p>
        </p:txBody>
      </p: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D5A256FA-1D74-D576-22C3-BE26510E72B6}"/>
              </a:ext>
            </a:extLst>
          </p:cNvPr>
          <p:cNvCxnSpPr>
            <a:cxnSpLocks/>
          </p:cNvCxnSpPr>
          <p:nvPr/>
        </p:nvCxnSpPr>
        <p:spPr>
          <a:xfrm>
            <a:off x="5080018" y="3957766"/>
            <a:ext cx="0" cy="310165"/>
          </a:xfrm>
          <a:prstGeom prst="line">
            <a:avLst/>
          </a:prstGeom>
          <a:noFill/>
          <a:ln w="15875" cap="flat" cmpd="sng" algn="ctr">
            <a:solidFill>
              <a:srgbClr val="FFB3AE"/>
            </a:solidFill>
            <a:prstDash val="solid"/>
            <a:miter lim="800000"/>
          </a:ln>
          <a:effectLst/>
        </p:spPr>
      </p:cxnSp>
      <p:sp>
        <p:nvSpPr>
          <p:cNvPr id="30" name="Rectángulo 29">
            <a:extLst>
              <a:ext uri="{FF2B5EF4-FFF2-40B4-BE49-F238E27FC236}">
                <a16:creationId xmlns:a16="http://schemas.microsoft.com/office/drawing/2014/main" id="{F94E1E5A-094F-3627-4B35-C3176C56A656}"/>
              </a:ext>
            </a:extLst>
          </p:cNvPr>
          <p:cNvSpPr/>
          <p:nvPr/>
        </p:nvSpPr>
        <p:spPr>
          <a:xfrm>
            <a:off x="749353" y="1090442"/>
            <a:ext cx="1454164" cy="516712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rgbClr val="3B6524">
                <a:lumMod val="75000"/>
              </a:srgbClr>
            </a:solidFill>
            <a:prstDash val="sysDot"/>
            <a:miter lim="800000"/>
          </a:ln>
          <a:effectLst>
            <a:outerShdw blurRad="50800" dist="50800" dir="5400000" algn="ctr" rotWithShape="0">
              <a:srgbClr val="3B6524"/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50" b="1" kern="0">
                <a:solidFill>
                  <a:srgbClr val="FDFEFF"/>
                </a:solidFill>
                <a:latin typeface="Calibri"/>
              </a:rPr>
              <a:t>Comités </a:t>
            </a:r>
          </a:p>
          <a:p>
            <a:pPr algn="ctr"/>
            <a:r>
              <a:rPr lang="es-ES" sz="1450" b="1" kern="0">
                <a:solidFill>
                  <a:srgbClr val="FDFEFF"/>
                </a:solidFill>
                <a:latin typeface="Calibri"/>
              </a:rPr>
              <a:t>no estatutarios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CF1B652B-4DA1-0432-5F3D-087D0BD2C15F}"/>
              </a:ext>
            </a:extLst>
          </p:cNvPr>
          <p:cNvSpPr/>
          <p:nvPr/>
        </p:nvSpPr>
        <p:spPr>
          <a:xfrm>
            <a:off x="66675" y="4951814"/>
            <a:ext cx="999785" cy="1027621"/>
          </a:xfrm>
          <a:prstGeom prst="rect">
            <a:avLst/>
          </a:prstGeom>
          <a:solidFill>
            <a:srgbClr val="CCEC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t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1000" b="1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Área  Voluntariado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 panose="020B0503030101060003" pitchFamily="34" charset="0"/>
              <a:ea typeface="+mn-ea"/>
              <a:cs typeface="+mn-cs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28C0D399-EF86-59DF-5192-9E76F1E6B93F}"/>
              </a:ext>
            </a:extLst>
          </p:cNvPr>
          <p:cNvSpPr/>
          <p:nvPr/>
        </p:nvSpPr>
        <p:spPr>
          <a:xfrm>
            <a:off x="4134712" y="4276204"/>
            <a:ext cx="1614030" cy="586972"/>
          </a:xfrm>
          <a:prstGeom prst="rect">
            <a:avLst/>
          </a:prstGeom>
          <a:solidFill>
            <a:srgbClr val="001954">
              <a:lumMod val="75000"/>
              <a:lumOff val="25000"/>
            </a:srgbClr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Dir. Corporativa Socios &amp; Desarrollo </a:t>
            </a:r>
            <a:r>
              <a:rPr kumimoji="0" lang="es-ES" sz="1000" b="1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econ.</a:t>
            </a:r>
            <a:endParaRPr kumimoji="0" lang="es-ES" sz="1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(M. Laviña)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44CC897-AC4B-440A-955D-6C8962413598}"/>
              </a:ext>
            </a:extLst>
          </p:cNvPr>
          <p:cNvSpPr txBox="1"/>
          <p:nvPr/>
        </p:nvSpPr>
        <p:spPr>
          <a:xfrm>
            <a:off x="4178595" y="4931734"/>
            <a:ext cx="1626249" cy="1528624"/>
          </a:xfrm>
          <a:prstGeom prst="rect">
            <a:avLst/>
          </a:prstGeom>
          <a:solidFill>
            <a:srgbClr val="CCECFF"/>
          </a:solidFill>
        </p:spPr>
        <p:txBody>
          <a:bodyPr wrap="square" lIns="72000" rIns="72000">
            <a:spAutoFit/>
          </a:bodyPr>
          <a:lstStyle/>
          <a:p>
            <a:pPr>
              <a:spcBef>
                <a:spcPts val="600"/>
              </a:spcBef>
              <a:spcAft>
                <a:spcPts val="130"/>
              </a:spcAft>
            </a:pPr>
            <a:r>
              <a:rPr lang="es-ES" sz="1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 Socios y Donantes  </a:t>
            </a:r>
          </a:p>
          <a:p>
            <a:pPr>
              <a:spcBef>
                <a:spcPts val="600"/>
              </a:spcBef>
              <a:spcAft>
                <a:spcPts val="130"/>
              </a:spcAft>
            </a:pPr>
            <a:r>
              <a:rPr lang="es-ES" sz="1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 </a:t>
            </a:r>
            <a:endParaRPr lang="es-ES" sz="1000" dirty="0">
              <a:solidFill>
                <a:srgbClr val="000000">
                  <a:lumMod val="65000"/>
                  <a:lumOff val="3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130"/>
              </a:spcAft>
            </a:pPr>
            <a:r>
              <a:rPr lang="es-ES" sz="1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Subvenciones </a:t>
            </a:r>
            <a:r>
              <a:rPr lang="es-ES" sz="1000" b="1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</a:t>
            </a:r>
            <a:r>
              <a:rPr lang="es-ES" sz="1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&amp; Internacionales </a:t>
            </a:r>
          </a:p>
          <a:p>
            <a:pPr>
              <a:spcBef>
                <a:spcPts val="600"/>
              </a:spcBef>
              <a:spcAft>
                <a:spcPts val="130"/>
              </a:spcAft>
            </a:pPr>
            <a:r>
              <a:rPr lang="es-ES" sz="1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</a:p>
          <a:p>
            <a:pPr>
              <a:spcBef>
                <a:spcPts val="600"/>
              </a:spcBef>
              <a:spcAft>
                <a:spcPts val="130"/>
              </a:spcAft>
            </a:pPr>
            <a:r>
              <a:rPr lang="es-ES" sz="1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Análisis/ inteligencia de mercado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2B890066-D8DE-E146-70B9-DCFB86C2C75D}"/>
              </a:ext>
            </a:extLst>
          </p:cNvPr>
          <p:cNvCxnSpPr>
            <a:cxnSpLocks/>
          </p:cNvCxnSpPr>
          <p:nvPr/>
        </p:nvCxnSpPr>
        <p:spPr>
          <a:xfrm flipV="1">
            <a:off x="629504" y="3965830"/>
            <a:ext cx="9085262" cy="11059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B70938C7-0C97-7B6F-BC30-6F53FC9C10D6}"/>
              </a:ext>
            </a:extLst>
          </p:cNvPr>
          <p:cNvCxnSpPr>
            <a:cxnSpLocks/>
          </p:cNvCxnSpPr>
          <p:nvPr/>
        </p:nvCxnSpPr>
        <p:spPr>
          <a:xfrm>
            <a:off x="3376986" y="3957522"/>
            <a:ext cx="0" cy="284537"/>
          </a:xfrm>
          <a:prstGeom prst="line">
            <a:avLst/>
          </a:prstGeom>
          <a:noFill/>
          <a:ln w="15875" cap="flat" cmpd="sng" algn="ctr">
            <a:solidFill>
              <a:srgbClr val="FFB3AE"/>
            </a:solidFill>
            <a:prstDash val="solid"/>
            <a:miter lim="800000"/>
          </a:ln>
          <a:effectLst/>
        </p:spPr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8C07F3A6-AAE5-B5D6-9AC7-8CB345CBB299}"/>
              </a:ext>
            </a:extLst>
          </p:cNvPr>
          <p:cNvCxnSpPr>
            <a:cxnSpLocks/>
          </p:cNvCxnSpPr>
          <p:nvPr/>
        </p:nvCxnSpPr>
        <p:spPr>
          <a:xfrm>
            <a:off x="1894943" y="3976889"/>
            <a:ext cx="0" cy="286781"/>
          </a:xfrm>
          <a:prstGeom prst="line">
            <a:avLst/>
          </a:prstGeom>
          <a:noFill/>
          <a:ln w="15875" cap="flat" cmpd="sng" algn="ctr">
            <a:solidFill>
              <a:srgbClr val="FFB3AE"/>
            </a:solidFill>
            <a:prstDash val="solid"/>
            <a:miter lim="800000"/>
          </a:ln>
          <a:effectLst/>
        </p:spPr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9C57FF13-E51F-15E4-B0C7-DB617C3BF66D}"/>
              </a:ext>
            </a:extLst>
          </p:cNvPr>
          <p:cNvCxnSpPr>
            <a:cxnSpLocks/>
          </p:cNvCxnSpPr>
          <p:nvPr/>
        </p:nvCxnSpPr>
        <p:spPr>
          <a:xfrm>
            <a:off x="8418344" y="3931894"/>
            <a:ext cx="0" cy="310165"/>
          </a:xfrm>
          <a:prstGeom prst="line">
            <a:avLst/>
          </a:prstGeom>
          <a:noFill/>
          <a:ln w="15875" cap="flat" cmpd="sng" algn="ctr">
            <a:solidFill>
              <a:srgbClr val="FFB3AE"/>
            </a:solidFill>
            <a:prstDash val="solid"/>
            <a:miter lim="800000"/>
          </a:ln>
          <a:effectLst/>
        </p:spPr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5B2637BA-276B-D0AE-471B-4ECFFEAB8744}"/>
              </a:ext>
            </a:extLst>
          </p:cNvPr>
          <p:cNvCxnSpPr>
            <a:cxnSpLocks/>
          </p:cNvCxnSpPr>
          <p:nvPr/>
        </p:nvCxnSpPr>
        <p:spPr>
          <a:xfrm>
            <a:off x="9714766" y="3948627"/>
            <a:ext cx="0" cy="914549"/>
          </a:xfrm>
          <a:prstGeom prst="line">
            <a:avLst/>
          </a:prstGeom>
          <a:noFill/>
          <a:ln w="15875" cap="flat" cmpd="sng" algn="ctr">
            <a:solidFill>
              <a:srgbClr val="FFB3AE"/>
            </a:solidFill>
            <a:prstDash val="solid"/>
            <a:miter lim="800000"/>
          </a:ln>
          <a:effectLst/>
        </p:spPr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3B689685-2263-95BF-071F-6A9D5D80681E}"/>
              </a:ext>
            </a:extLst>
          </p:cNvPr>
          <p:cNvCxnSpPr>
            <a:cxnSpLocks/>
          </p:cNvCxnSpPr>
          <p:nvPr/>
        </p:nvCxnSpPr>
        <p:spPr>
          <a:xfrm>
            <a:off x="1189279" y="1680329"/>
            <a:ext cx="0" cy="1535285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dashDot"/>
            <a:miter lim="800000"/>
          </a:ln>
          <a:effectLst/>
        </p:spPr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F48ED3D0-3E64-EFE8-4F1E-FF155687680D}"/>
              </a:ext>
            </a:extLst>
          </p:cNvPr>
          <p:cNvCxnSpPr>
            <a:cxnSpLocks/>
          </p:cNvCxnSpPr>
          <p:nvPr/>
        </p:nvCxnSpPr>
        <p:spPr>
          <a:xfrm flipH="1" flipV="1">
            <a:off x="1408542" y="532148"/>
            <a:ext cx="3743149" cy="2090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50000"/>
              </a:srgbClr>
            </a:solidFill>
            <a:prstDash val="dashDot"/>
            <a:miter lim="800000"/>
          </a:ln>
          <a:effectLst/>
        </p:spPr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84402D8D-F228-C54C-0DC4-FB603FB8F822}"/>
              </a:ext>
            </a:extLst>
          </p:cNvPr>
          <p:cNvCxnSpPr>
            <a:cxnSpLocks/>
          </p:cNvCxnSpPr>
          <p:nvPr/>
        </p:nvCxnSpPr>
        <p:spPr>
          <a:xfrm>
            <a:off x="5053722" y="1671081"/>
            <a:ext cx="257784" cy="0"/>
          </a:xfrm>
          <a:prstGeom prst="line">
            <a:avLst/>
          </a:prstGeom>
          <a:solidFill>
            <a:srgbClr val="3333FF"/>
          </a:solidFill>
          <a:ln w="19050" cap="flat" cmpd="sng" algn="ctr">
            <a:solidFill>
              <a:srgbClr val="FFB3AE">
                <a:shade val="50000"/>
              </a:srgbClr>
            </a:solidFill>
            <a:prstDash val="solid"/>
            <a:miter lim="800000"/>
          </a:ln>
          <a:effectLst/>
        </p:spPr>
      </p:cxnSp>
      <p:sp>
        <p:nvSpPr>
          <p:cNvPr id="43" name="Rectángulo 42">
            <a:extLst>
              <a:ext uri="{FF2B5EF4-FFF2-40B4-BE49-F238E27FC236}">
                <a16:creationId xmlns:a16="http://schemas.microsoft.com/office/drawing/2014/main" id="{56B29CE0-59AB-0933-535B-2A515FA41D05}"/>
              </a:ext>
            </a:extLst>
          </p:cNvPr>
          <p:cNvSpPr/>
          <p:nvPr/>
        </p:nvSpPr>
        <p:spPr>
          <a:xfrm>
            <a:off x="2426613" y="1070763"/>
            <a:ext cx="1280986" cy="543670"/>
          </a:xfrm>
          <a:prstGeom prst="rect">
            <a:avLst/>
          </a:prstGeom>
          <a:solidFill>
            <a:srgbClr val="002060"/>
          </a:solidFill>
          <a:ln w="12700" cap="flat" cmpd="sng" algn="ctr">
            <a:solidFill>
              <a:srgbClr val="3B6524">
                <a:lumMod val="75000"/>
              </a:srgbClr>
            </a:solidFill>
            <a:prstDash val="sysDot"/>
            <a:miter lim="800000"/>
          </a:ln>
          <a:effectLst>
            <a:outerShdw blurRad="50800" dist="50800" dir="5400000" algn="ctr" rotWithShape="0">
              <a:srgbClr val="3B6524"/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_tradnl" sz="1450" b="1" kern="0">
                <a:solidFill>
                  <a:srgbClr val="FDFEFF"/>
                </a:solidFill>
                <a:latin typeface="Calibri"/>
              </a:rPr>
              <a:t>Comités Estatutarios</a:t>
            </a:r>
            <a:endParaRPr lang="es-ES" sz="1450" b="1" kern="0">
              <a:solidFill>
                <a:srgbClr val="FDFEFF"/>
              </a:solidFill>
              <a:latin typeface="Calibri"/>
            </a:endParaRP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F2B93558-12E4-56C1-F748-658B1F22EC0F}"/>
              </a:ext>
            </a:extLst>
          </p:cNvPr>
          <p:cNvCxnSpPr>
            <a:cxnSpLocks/>
          </p:cNvCxnSpPr>
          <p:nvPr/>
        </p:nvCxnSpPr>
        <p:spPr>
          <a:xfrm>
            <a:off x="2609094" y="1647076"/>
            <a:ext cx="0" cy="2140902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dashDot"/>
            <a:miter lim="800000"/>
          </a:ln>
          <a:effectLst/>
        </p:spPr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02673784-8640-F61D-56F9-E3164053172D}"/>
              </a:ext>
            </a:extLst>
          </p:cNvPr>
          <p:cNvCxnSpPr>
            <a:cxnSpLocks/>
          </p:cNvCxnSpPr>
          <p:nvPr/>
        </p:nvCxnSpPr>
        <p:spPr>
          <a:xfrm>
            <a:off x="859443" y="1647076"/>
            <a:ext cx="6768" cy="1896308"/>
          </a:xfrm>
          <a:prstGeom prst="line">
            <a:avLst/>
          </a:prstGeom>
          <a:noFill/>
          <a:ln w="9525" cap="flat" cmpd="sng" algn="ctr">
            <a:solidFill>
              <a:srgbClr val="FFB3AE">
                <a:lumMod val="25000"/>
              </a:srgbClr>
            </a:solidFill>
            <a:prstDash val="dashDot"/>
            <a:miter lim="800000"/>
          </a:ln>
          <a:effectLst/>
        </p:spPr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CCFABD7B-1680-9FB8-8B92-D7CB46FFC3D3}"/>
              </a:ext>
            </a:extLst>
          </p:cNvPr>
          <p:cNvCxnSpPr>
            <a:cxnSpLocks/>
          </p:cNvCxnSpPr>
          <p:nvPr/>
        </p:nvCxnSpPr>
        <p:spPr>
          <a:xfrm>
            <a:off x="9375150" y="2865018"/>
            <a:ext cx="2976" cy="2062758"/>
          </a:xfrm>
          <a:prstGeom prst="line">
            <a:avLst/>
          </a:prstGeom>
          <a:noFill/>
          <a:ln w="9525" cap="flat" cmpd="sng" algn="ctr">
            <a:solidFill>
              <a:srgbClr val="7030A0"/>
            </a:solidFill>
            <a:prstDash val="dashDot"/>
            <a:miter lim="800000"/>
          </a:ln>
          <a:effectLst/>
        </p:spPr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A1221285-0DE1-BA5E-0BA7-33D80E2706C7}"/>
              </a:ext>
            </a:extLst>
          </p:cNvPr>
          <p:cNvCxnSpPr>
            <a:cxnSpLocks/>
          </p:cNvCxnSpPr>
          <p:nvPr/>
        </p:nvCxnSpPr>
        <p:spPr>
          <a:xfrm>
            <a:off x="1800228" y="3045935"/>
            <a:ext cx="6318086" cy="0"/>
          </a:xfrm>
          <a:prstGeom prst="line">
            <a:avLst/>
          </a:prstGeom>
          <a:noFill/>
          <a:ln w="9525" cap="flat" cmpd="sng" algn="ctr">
            <a:solidFill>
              <a:srgbClr val="095EC8">
                <a:lumMod val="60000"/>
                <a:lumOff val="40000"/>
              </a:srgbClr>
            </a:solidFill>
            <a:prstDash val="dashDot"/>
            <a:miter lim="800000"/>
          </a:ln>
          <a:effectLst/>
        </p:spPr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DFE0366E-55CA-126B-E1FE-1BA2C5FD89B4}"/>
              </a:ext>
            </a:extLst>
          </p:cNvPr>
          <p:cNvCxnSpPr>
            <a:cxnSpLocks/>
          </p:cNvCxnSpPr>
          <p:nvPr/>
        </p:nvCxnSpPr>
        <p:spPr>
          <a:xfrm flipH="1">
            <a:off x="1405816" y="3794311"/>
            <a:ext cx="1153815" cy="18555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dashDot"/>
            <a:miter lim="800000"/>
          </a:ln>
          <a:effectLst/>
        </p:spPr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FFC5597F-A579-669A-E27D-4F0E3EEC16EF}"/>
              </a:ext>
            </a:extLst>
          </p:cNvPr>
          <p:cNvCxnSpPr>
            <a:cxnSpLocks/>
          </p:cNvCxnSpPr>
          <p:nvPr/>
        </p:nvCxnSpPr>
        <p:spPr>
          <a:xfrm>
            <a:off x="4880097" y="3385532"/>
            <a:ext cx="7678" cy="870437"/>
          </a:xfrm>
          <a:prstGeom prst="line">
            <a:avLst/>
          </a:prstGeom>
          <a:noFill/>
          <a:ln w="9525" cap="flat" cmpd="sng" algn="ctr">
            <a:solidFill>
              <a:srgbClr val="FFB3AE">
                <a:lumMod val="90000"/>
              </a:srgbClr>
            </a:solidFill>
            <a:prstDash val="dashDot"/>
            <a:miter lim="800000"/>
          </a:ln>
          <a:effectLst/>
        </p:spPr>
      </p:cxnSp>
      <p:sp>
        <p:nvSpPr>
          <p:cNvPr id="50" name="Rectángulo 49">
            <a:extLst>
              <a:ext uri="{FF2B5EF4-FFF2-40B4-BE49-F238E27FC236}">
                <a16:creationId xmlns:a16="http://schemas.microsoft.com/office/drawing/2014/main" id="{750EFA3E-C29B-A15A-DEBF-898C6D12B70F}"/>
              </a:ext>
            </a:extLst>
          </p:cNvPr>
          <p:cNvSpPr/>
          <p:nvPr/>
        </p:nvSpPr>
        <p:spPr>
          <a:xfrm>
            <a:off x="10273948" y="4196094"/>
            <a:ext cx="1452552" cy="650112"/>
          </a:xfrm>
          <a:prstGeom prst="rect">
            <a:avLst/>
          </a:prstGeom>
          <a:solidFill>
            <a:srgbClr val="001954">
              <a:lumMod val="75000"/>
              <a:lumOff val="25000"/>
            </a:srgbClr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0" cap="none" spc="0" normalizeH="0" baseline="0" noProof="0">
                <a:ln>
                  <a:noFill/>
                </a:ln>
                <a:solidFill>
                  <a:srgbClr val="D2F4F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Dir.  Corp. Fundación Científica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0" cap="none" spc="0" normalizeH="0" baseline="0" noProof="0">
                <a:ln>
                  <a:noFill/>
                </a:ln>
                <a:solidFill>
                  <a:srgbClr val="D2F4F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(Marta Puyol)</a:t>
            </a:r>
          </a:p>
        </p:txBody>
      </p: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7F97A383-43BA-AF80-8FA5-CF1E30EE1EB0}"/>
              </a:ext>
            </a:extLst>
          </p:cNvPr>
          <p:cNvCxnSpPr>
            <a:cxnSpLocks/>
          </p:cNvCxnSpPr>
          <p:nvPr/>
        </p:nvCxnSpPr>
        <p:spPr>
          <a:xfrm>
            <a:off x="629504" y="3948627"/>
            <a:ext cx="0" cy="983537"/>
          </a:xfrm>
          <a:prstGeom prst="line">
            <a:avLst/>
          </a:prstGeom>
          <a:noFill/>
          <a:ln w="15875" cap="flat" cmpd="sng" algn="ctr">
            <a:solidFill>
              <a:srgbClr val="FFB3AE"/>
            </a:solidFill>
            <a:prstDash val="solid"/>
            <a:miter lim="800000"/>
          </a:ln>
          <a:effectLst/>
        </p:spPr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CBA68E7D-0312-9554-7EC1-65526395EAE8}"/>
              </a:ext>
            </a:extLst>
          </p:cNvPr>
          <p:cNvCxnSpPr>
            <a:cxnSpLocks/>
          </p:cNvCxnSpPr>
          <p:nvPr/>
        </p:nvCxnSpPr>
        <p:spPr>
          <a:xfrm>
            <a:off x="6851355" y="3957766"/>
            <a:ext cx="0" cy="310165"/>
          </a:xfrm>
          <a:prstGeom prst="line">
            <a:avLst/>
          </a:prstGeom>
          <a:noFill/>
          <a:ln w="15875" cap="flat" cmpd="sng" algn="ctr">
            <a:solidFill>
              <a:srgbClr val="FFB3AE"/>
            </a:solidFill>
            <a:prstDash val="solid"/>
            <a:miter lim="800000"/>
          </a:ln>
          <a:effectLst/>
        </p:spPr>
      </p:cxnSp>
      <p:sp>
        <p:nvSpPr>
          <p:cNvPr id="53" name="Rectángulo 52">
            <a:extLst>
              <a:ext uri="{FF2B5EF4-FFF2-40B4-BE49-F238E27FC236}">
                <a16:creationId xmlns:a16="http://schemas.microsoft.com/office/drawing/2014/main" id="{B32CF232-6A64-9A0F-9BE9-9F47455291D0}"/>
              </a:ext>
            </a:extLst>
          </p:cNvPr>
          <p:cNvSpPr/>
          <p:nvPr/>
        </p:nvSpPr>
        <p:spPr>
          <a:xfrm>
            <a:off x="10314038" y="4923940"/>
            <a:ext cx="1452549" cy="1766680"/>
          </a:xfrm>
          <a:prstGeom prst="rect">
            <a:avLst/>
          </a:prstGeom>
          <a:solidFill>
            <a:srgbClr val="CCEC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72000" tIns="45720" rIns="72000" bIns="45720" rtlCol="0" anchor="t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Dir. Proyectos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endParaRPr kumimoji="0" lang="es-ES" sz="1000" b="0" i="0" u="none" strike="noStrike" kern="0" cap="none" spc="0" normalizeH="0" baseline="0" noProof="0" dirty="0">
              <a:ln>
                <a:noFill/>
              </a:ln>
              <a:solidFill>
                <a:srgbClr val="D2F4F0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Dir. Procesos y calidad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endParaRPr kumimoji="0" lang="es-ES" sz="1000" b="0" i="0" u="none" strike="noStrike" kern="0" cap="none" spc="0" normalizeH="0" baseline="0" noProof="0" dirty="0">
              <a:ln>
                <a:noFill/>
              </a:ln>
              <a:solidFill>
                <a:srgbClr val="D2F4F0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Dir. Divulgativa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endParaRPr kumimoji="0" lang="es-ES" sz="1000" b="0" i="0" u="none" strike="noStrike" kern="0" cap="none" spc="0" normalizeH="0" baseline="0" noProof="0" dirty="0">
              <a:ln>
                <a:noFill/>
              </a:ln>
              <a:solidFill>
                <a:srgbClr val="D2F4F0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1" i="0" u="none" strike="noStrike" kern="0" cap="none" spc="0" normalizeH="0" baseline="0" noProof="0" dirty="0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Dir. Admón. y control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120"/>
              </a:spcAft>
              <a:buClrTx/>
              <a:buSzTx/>
              <a:tabLst/>
              <a:defRPr/>
            </a:pPr>
            <a:r>
              <a:rPr kumimoji="0" lang="es-ES" sz="1000" b="0" i="0" u="none" strike="noStrike" kern="0" cap="none" spc="0" normalizeH="0" baseline="0" noProof="0" dirty="0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   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000" b="0" i="0" u="none" strike="noStrike" kern="0" cap="none" spc="0" normalizeH="0" baseline="0" noProof="0" dirty="0">
              <a:ln>
                <a:noFill/>
              </a:ln>
              <a:solidFill>
                <a:srgbClr val="D9DAD9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1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aleway"/>
              <a:ea typeface="Calibri" panose="020F0502020204030204"/>
              <a:cs typeface="Calibri" panose="020F05020202040302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  <a:ea typeface="+mn-ea"/>
                <a:cs typeface="+mn-cs"/>
              </a:rPr>
              <a:t>  </a:t>
            </a:r>
            <a:endParaRPr kumimoji="0" lang="es-E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  <a:ea typeface="Calibri" panose="020F0502020204030204"/>
              <a:cs typeface="Calibri" panose="020F0502020204030204"/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F047B408-0860-CCF0-F255-786F2EE00CC1}"/>
              </a:ext>
            </a:extLst>
          </p:cNvPr>
          <p:cNvCxnSpPr>
            <a:cxnSpLocks/>
          </p:cNvCxnSpPr>
          <p:nvPr/>
        </p:nvCxnSpPr>
        <p:spPr>
          <a:xfrm flipH="1">
            <a:off x="1162023" y="3253686"/>
            <a:ext cx="5392036" cy="0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dashDot"/>
            <a:miter lim="800000"/>
          </a:ln>
          <a:effectLst/>
        </p:spPr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182ACDC9-B86C-3738-D003-9FEAC474955B}"/>
              </a:ext>
            </a:extLst>
          </p:cNvPr>
          <p:cNvCxnSpPr>
            <a:cxnSpLocks/>
          </p:cNvCxnSpPr>
          <p:nvPr/>
        </p:nvCxnSpPr>
        <p:spPr>
          <a:xfrm flipH="1">
            <a:off x="1405816" y="1647076"/>
            <a:ext cx="80" cy="2156512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dashDot"/>
            <a:miter lim="800000"/>
          </a:ln>
          <a:effectLst/>
        </p:spPr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69BCC752-886D-7BF6-1E79-9C01F422C501}"/>
              </a:ext>
            </a:extLst>
          </p:cNvPr>
          <p:cNvCxnSpPr>
            <a:cxnSpLocks/>
          </p:cNvCxnSpPr>
          <p:nvPr/>
        </p:nvCxnSpPr>
        <p:spPr>
          <a:xfrm flipH="1">
            <a:off x="1032324" y="3385532"/>
            <a:ext cx="3855451" cy="0"/>
          </a:xfrm>
          <a:prstGeom prst="line">
            <a:avLst/>
          </a:prstGeom>
          <a:noFill/>
          <a:ln w="9525" cap="flat" cmpd="sng" algn="ctr">
            <a:solidFill>
              <a:srgbClr val="FFB3AE">
                <a:lumMod val="90000"/>
              </a:srgbClr>
            </a:solidFill>
            <a:prstDash val="dashDot"/>
            <a:miter lim="800000"/>
          </a:ln>
          <a:effectLst/>
        </p:spPr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26AE67CB-D902-60D3-9975-7880401F0084}"/>
              </a:ext>
            </a:extLst>
          </p:cNvPr>
          <p:cNvCxnSpPr>
            <a:cxnSpLocks/>
          </p:cNvCxnSpPr>
          <p:nvPr/>
        </p:nvCxnSpPr>
        <p:spPr>
          <a:xfrm flipV="1">
            <a:off x="1032324" y="1579940"/>
            <a:ext cx="0" cy="1753082"/>
          </a:xfrm>
          <a:prstGeom prst="line">
            <a:avLst/>
          </a:prstGeom>
          <a:noFill/>
          <a:ln w="11430" cap="flat" cmpd="sng" algn="ctr">
            <a:solidFill>
              <a:srgbClr val="FFB3AE">
                <a:lumMod val="90000"/>
              </a:srgbClr>
            </a:solidFill>
            <a:prstDash val="dashDot"/>
            <a:miter lim="800000"/>
          </a:ln>
          <a:effectLst/>
        </p:spPr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93B3ECAB-8A21-9532-1FC9-A0D48E9287C5}"/>
              </a:ext>
            </a:extLst>
          </p:cNvPr>
          <p:cNvCxnSpPr>
            <a:cxnSpLocks/>
          </p:cNvCxnSpPr>
          <p:nvPr/>
        </p:nvCxnSpPr>
        <p:spPr>
          <a:xfrm flipH="1">
            <a:off x="866211" y="3543384"/>
            <a:ext cx="2700821" cy="9227"/>
          </a:xfrm>
          <a:prstGeom prst="line">
            <a:avLst/>
          </a:prstGeom>
          <a:noFill/>
          <a:ln w="9525" cap="flat" cmpd="sng" algn="ctr">
            <a:solidFill>
              <a:srgbClr val="FFB3AE">
                <a:lumMod val="25000"/>
              </a:srgbClr>
            </a:solidFill>
            <a:prstDash val="dashDot"/>
            <a:miter lim="800000"/>
          </a:ln>
          <a:effectLst/>
        </p:spPr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059190C6-8738-75A1-8445-66ED43FB11D7}"/>
              </a:ext>
            </a:extLst>
          </p:cNvPr>
          <p:cNvCxnSpPr>
            <a:cxnSpLocks/>
          </p:cNvCxnSpPr>
          <p:nvPr/>
        </p:nvCxnSpPr>
        <p:spPr>
          <a:xfrm>
            <a:off x="3585507" y="3552611"/>
            <a:ext cx="0" cy="703358"/>
          </a:xfrm>
          <a:prstGeom prst="line">
            <a:avLst/>
          </a:prstGeom>
          <a:noFill/>
          <a:ln w="9525" cap="flat" cmpd="sng" algn="ctr">
            <a:solidFill>
              <a:srgbClr val="FFB3AE">
                <a:lumMod val="25000"/>
              </a:srgbClr>
            </a:solidFill>
            <a:prstDash val="dashDot"/>
            <a:miter lim="800000"/>
          </a:ln>
          <a:effectLst/>
        </p:spPr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29DB3FCE-0751-0AAC-8CA8-D801BECE9BA6}"/>
              </a:ext>
            </a:extLst>
          </p:cNvPr>
          <p:cNvCxnSpPr>
            <a:cxnSpLocks/>
          </p:cNvCxnSpPr>
          <p:nvPr/>
        </p:nvCxnSpPr>
        <p:spPr>
          <a:xfrm>
            <a:off x="8127046" y="3018997"/>
            <a:ext cx="0" cy="1178475"/>
          </a:xfrm>
          <a:prstGeom prst="line">
            <a:avLst/>
          </a:prstGeom>
          <a:noFill/>
          <a:ln w="9525" cap="flat" cmpd="sng" algn="ctr">
            <a:solidFill>
              <a:srgbClr val="095EC8">
                <a:lumMod val="60000"/>
                <a:lumOff val="40000"/>
              </a:srgbClr>
            </a:solidFill>
            <a:prstDash val="dashDot"/>
            <a:miter lim="800000"/>
          </a:ln>
          <a:effectLst/>
        </p:spPr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E3A3B9CC-B4E4-C305-DB50-6B39BA3E288A}"/>
              </a:ext>
            </a:extLst>
          </p:cNvPr>
          <p:cNvCxnSpPr>
            <a:cxnSpLocks/>
          </p:cNvCxnSpPr>
          <p:nvPr/>
        </p:nvCxnSpPr>
        <p:spPr>
          <a:xfrm>
            <a:off x="1800228" y="1647076"/>
            <a:ext cx="0" cy="1391825"/>
          </a:xfrm>
          <a:prstGeom prst="line">
            <a:avLst/>
          </a:prstGeom>
          <a:noFill/>
          <a:ln w="9525" cap="flat" cmpd="sng" algn="ctr">
            <a:solidFill>
              <a:srgbClr val="095EC8">
                <a:lumMod val="60000"/>
                <a:lumOff val="40000"/>
              </a:srgbClr>
            </a:solidFill>
            <a:prstDash val="dashDot"/>
            <a:miter lim="800000"/>
          </a:ln>
          <a:effectLst/>
        </p:spPr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FC409B77-E7C4-4920-D110-A9E8C73CF817}"/>
              </a:ext>
            </a:extLst>
          </p:cNvPr>
          <p:cNvCxnSpPr>
            <a:cxnSpLocks/>
          </p:cNvCxnSpPr>
          <p:nvPr/>
        </p:nvCxnSpPr>
        <p:spPr>
          <a:xfrm flipH="1" flipV="1">
            <a:off x="1964115" y="2849972"/>
            <a:ext cx="7389536" cy="30093"/>
          </a:xfrm>
          <a:prstGeom prst="line">
            <a:avLst/>
          </a:prstGeom>
          <a:noFill/>
          <a:ln w="9525" cap="flat" cmpd="sng" algn="ctr">
            <a:solidFill>
              <a:srgbClr val="7030A0"/>
            </a:solidFill>
            <a:prstDash val="dashDot"/>
            <a:miter lim="800000"/>
          </a:ln>
          <a:effectLst/>
        </p:spPr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28A2585D-CBDB-AE0D-BA4C-8D6663C8E6B3}"/>
              </a:ext>
            </a:extLst>
          </p:cNvPr>
          <p:cNvCxnSpPr>
            <a:cxnSpLocks/>
          </p:cNvCxnSpPr>
          <p:nvPr/>
        </p:nvCxnSpPr>
        <p:spPr>
          <a:xfrm>
            <a:off x="1971069" y="1657354"/>
            <a:ext cx="12350" cy="1134378"/>
          </a:xfrm>
          <a:prstGeom prst="line">
            <a:avLst/>
          </a:prstGeom>
          <a:noFill/>
          <a:ln w="9525" cap="flat" cmpd="sng" algn="ctr">
            <a:solidFill>
              <a:srgbClr val="7030A0"/>
            </a:solidFill>
            <a:prstDash val="dashDot"/>
            <a:miter lim="800000"/>
          </a:ln>
          <a:effectLst/>
        </p:spPr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9BDD81CD-1863-D5E6-DA9C-C8590959AAEA}"/>
              </a:ext>
            </a:extLst>
          </p:cNvPr>
          <p:cNvCxnSpPr>
            <a:cxnSpLocks/>
          </p:cNvCxnSpPr>
          <p:nvPr/>
        </p:nvCxnSpPr>
        <p:spPr>
          <a:xfrm>
            <a:off x="1800228" y="3018997"/>
            <a:ext cx="0" cy="1333115"/>
          </a:xfrm>
          <a:prstGeom prst="line">
            <a:avLst/>
          </a:prstGeom>
          <a:noFill/>
          <a:ln w="9525" cap="flat" cmpd="sng" algn="ctr">
            <a:solidFill>
              <a:srgbClr val="095EC8">
                <a:lumMod val="60000"/>
                <a:lumOff val="40000"/>
              </a:srgbClr>
            </a:solidFill>
            <a:prstDash val="dashDot"/>
            <a:miter lim="800000"/>
          </a:ln>
          <a:effectLst/>
        </p:spPr>
      </p:cxnSp>
      <p:sp>
        <p:nvSpPr>
          <p:cNvPr id="65" name="Rectángulo 64">
            <a:extLst>
              <a:ext uri="{FF2B5EF4-FFF2-40B4-BE49-F238E27FC236}">
                <a16:creationId xmlns:a16="http://schemas.microsoft.com/office/drawing/2014/main" id="{4FC83F7E-41EA-F30B-0FFF-CA56474CFBF3}"/>
              </a:ext>
            </a:extLst>
          </p:cNvPr>
          <p:cNvSpPr/>
          <p:nvPr/>
        </p:nvSpPr>
        <p:spPr>
          <a:xfrm>
            <a:off x="9714766" y="214166"/>
            <a:ext cx="2068870" cy="462795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FFB3AE">
                <a:lumMod val="75000"/>
              </a:srgbClr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1" i="0" u="none" strike="noStrike" kern="0" cap="none" spc="0" normalizeH="0" baseline="0" noProof="0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s-ES" sz="1400" b="1" i="0" u="none" strike="noStrike" kern="0" cap="none" spc="0" normalizeH="0" baseline="0" noProof="0" err="1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atronato</a:t>
            </a:r>
            <a:endParaRPr kumimoji="0" lang="es-ES" sz="1400" b="1" i="0" u="none" strike="noStrike" kern="0" cap="none" spc="0" normalizeH="0" baseline="0" noProof="0">
              <a:ln>
                <a:noFill/>
              </a:ln>
              <a:solidFill>
                <a:srgbClr val="D2F4F0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7080ABDA-D3FF-E6EE-FCB9-2141B7C4E302}"/>
              </a:ext>
            </a:extLst>
          </p:cNvPr>
          <p:cNvSpPr/>
          <p:nvPr/>
        </p:nvSpPr>
        <p:spPr>
          <a:xfrm>
            <a:off x="9868925" y="858942"/>
            <a:ext cx="1743079" cy="428426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FFB3AE">
                <a:lumMod val="75000"/>
              </a:srgbClr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300" b="1" i="0" u="none" strike="noStrike" kern="0" cap="none" spc="0" normalizeH="0" baseline="0" noProof="0">
                <a:ln>
                  <a:noFill/>
                </a:ln>
                <a:solidFill>
                  <a:srgbClr val="D2F4F0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Comisión Ejecutiva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FF411DCE-4CAC-42BE-92DA-D4E89D5263A3}"/>
              </a:ext>
            </a:extLst>
          </p:cNvPr>
          <p:cNvCxnSpPr>
            <a:cxnSpLocks/>
          </p:cNvCxnSpPr>
          <p:nvPr/>
        </p:nvCxnSpPr>
        <p:spPr>
          <a:xfrm>
            <a:off x="2190068" y="3808932"/>
            <a:ext cx="5732" cy="447037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dashDot"/>
            <a:miter lim="800000"/>
          </a:ln>
          <a:effectLst/>
        </p:spPr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67EDC5C3-72E0-D5DF-E53B-482AE94966C6}"/>
              </a:ext>
            </a:extLst>
          </p:cNvPr>
          <p:cNvCxnSpPr>
            <a:cxnSpLocks/>
          </p:cNvCxnSpPr>
          <p:nvPr/>
        </p:nvCxnSpPr>
        <p:spPr>
          <a:xfrm>
            <a:off x="10756551" y="702524"/>
            <a:ext cx="0" cy="145461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69" name="Rectángulo 68">
            <a:extLst>
              <a:ext uri="{FF2B5EF4-FFF2-40B4-BE49-F238E27FC236}">
                <a16:creationId xmlns:a16="http://schemas.microsoft.com/office/drawing/2014/main" id="{37A72013-33B0-6499-E65E-F01D8BC47637}"/>
              </a:ext>
            </a:extLst>
          </p:cNvPr>
          <p:cNvSpPr/>
          <p:nvPr/>
        </p:nvSpPr>
        <p:spPr>
          <a:xfrm>
            <a:off x="8413850" y="1063551"/>
            <a:ext cx="1120128" cy="516389"/>
          </a:xfrm>
          <a:prstGeom prst="rect">
            <a:avLst/>
          </a:prstGeom>
          <a:solidFill>
            <a:srgbClr val="D2F4F0">
              <a:lumMod val="25000"/>
            </a:srgbClr>
          </a:solidFill>
          <a:ln w="12700" cap="flat" cmpd="sng" algn="ctr">
            <a:solidFill>
              <a:srgbClr val="3B6524">
                <a:lumMod val="75000"/>
              </a:srgbClr>
            </a:solidFill>
            <a:prstDash val="sysDot"/>
            <a:miter lim="800000"/>
          </a:ln>
          <a:effectLst>
            <a:outerShdw blurRad="50800" dist="50800" dir="5400000" algn="ctr" rotWithShape="0">
              <a:srgbClr val="3B6524"/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50" b="1" i="0" u="none" strike="noStrike" kern="0" cap="none" spc="0" normalizeH="0" baseline="0" noProof="0">
                <a:ln>
                  <a:noFill/>
                </a:ln>
                <a:solidFill>
                  <a:srgbClr val="FDFEFF"/>
                </a:solidFill>
                <a:effectLst/>
                <a:uLnTx/>
                <a:uFillTx/>
                <a:latin typeface="Calibri"/>
              </a:rPr>
              <a:t>Comités Científicos</a:t>
            </a:r>
          </a:p>
        </p:txBody>
      </p: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D840F9C9-12E8-37A5-B087-72F3B9630D0A}"/>
              </a:ext>
            </a:extLst>
          </p:cNvPr>
          <p:cNvCxnSpPr>
            <a:cxnSpLocks/>
          </p:cNvCxnSpPr>
          <p:nvPr/>
        </p:nvCxnSpPr>
        <p:spPr>
          <a:xfrm>
            <a:off x="10750374" y="1319226"/>
            <a:ext cx="0" cy="145461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898BDF34-C758-734A-F8E0-968871AD8310}"/>
              </a:ext>
            </a:extLst>
          </p:cNvPr>
          <p:cNvCxnSpPr>
            <a:cxnSpLocks/>
          </p:cNvCxnSpPr>
          <p:nvPr/>
        </p:nvCxnSpPr>
        <p:spPr>
          <a:xfrm flipH="1">
            <a:off x="8966732" y="443556"/>
            <a:ext cx="726715" cy="2007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50000"/>
              </a:srgbClr>
            </a:solidFill>
            <a:prstDash val="dashDot"/>
            <a:miter lim="800000"/>
          </a:ln>
          <a:effectLst/>
        </p:spPr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63E8EEB2-1D2E-63D8-C499-A5EA4D2531EE}"/>
              </a:ext>
            </a:extLst>
          </p:cNvPr>
          <p:cNvCxnSpPr>
            <a:cxnSpLocks/>
          </p:cNvCxnSpPr>
          <p:nvPr/>
        </p:nvCxnSpPr>
        <p:spPr>
          <a:xfrm>
            <a:off x="8954460" y="449467"/>
            <a:ext cx="0" cy="538636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50000"/>
              </a:srgbClr>
            </a:solidFill>
            <a:prstDash val="dashDot"/>
            <a:miter lim="800000"/>
          </a:ln>
          <a:effectLst/>
        </p:spPr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B3CD4606-0849-0B15-BA4C-0B7EAB3913F0}"/>
              </a:ext>
            </a:extLst>
          </p:cNvPr>
          <p:cNvCxnSpPr>
            <a:cxnSpLocks/>
          </p:cNvCxnSpPr>
          <p:nvPr/>
        </p:nvCxnSpPr>
        <p:spPr>
          <a:xfrm>
            <a:off x="6275162" y="1276333"/>
            <a:ext cx="0" cy="242542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4C79C16-BF70-816C-6C7E-E422CA750DAC}"/>
              </a:ext>
            </a:extLst>
          </p:cNvPr>
          <p:cNvCxnSpPr>
            <a:cxnSpLocks/>
          </p:cNvCxnSpPr>
          <p:nvPr/>
        </p:nvCxnSpPr>
        <p:spPr>
          <a:xfrm>
            <a:off x="6299639" y="702524"/>
            <a:ext cx="0" cy="145461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FE3B5B9F-2CBE-2534-8926-A48608FF5D0D}"/>
              </a:ext>
            </a:extLst>
          </p:cNvPr>
          <p:cNvCxnSpPr>
            <a:cxnSpLocks/>
          </p:cNvCxnSpPr>
          <p:nvPr/>
        </p:nvCxnSpPr>
        <p:spPr>
          <a:xfrm>
            <a:off x="6258063" y="1935963"/>
            <a:ext cx="0" cy="72730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76" name="Rectángulo 75">
            <a:extLst>
              <a:ext uri="{FF2B5EF4-FFF2-40B4-BE49-F238E27FC236}">
                <a16:creationId xmlns:a16="http://schemas.microsoft.com/office/drawing/2014/main" id="{370434EF-72CD-D99C-D541-00902FAD4E53}"/>
              </a:ext>
            </a:extLst>
          </p:cNvPr>
          <p:cNvSpPr/>
          <p:nvPr/>
        </p:nvSpPr>
        <p:spPr>
          <a:xfrm>
            <a:off x="9905675" y="1503275"/>
            <a:ext cx="1743078" cy="421845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FFB3AE">
                <a:lumMod val="75000"/>
              </a:srgbClr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5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Presidencia Nacional</a:t>
            </a: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6C029601-6B25-B83C-F35D-A01DE3AE2529}"/>
              </a:ext>
            </a:extLst>
          </p:cNvPr>
          <p:cNvSpPr/>
          <p:nvPr/>
        </p:nvSpPr>
        <p:spPr>
          <a:xfrm>
            <a:off x="9960095" y="2121037"/>
            <a:ext cx="1602191" cy="382222"/>
          </a:xfrm>
          <a:prstGeom prst="rect">
            <a:avLst/>
          </a:prstGeom>
          <a:solidFill>
            <a:srgbClr val="FDFEFF"/>
          </a:solidFill>
          <a:ln w="12700" cap="flat" cmpd="sng" algn="ctr">
            <a:solidFill>
              <a:srgbClr val="002060"/>
            </a:solidFill>
            <a:prstDash val="sysDot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algn="ctr"/>
            <a:r>
              <a:rPr lang="es-ES" sz="1100" b="1" kern="0">
                <a:solidFill>
                  <a:srgbClr val="D2F4F0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</a:t>
            </a:r>
            <a:endParaRPr lang="es-ES" sz="1100" kern="0" dirty="0">
              <a:solidFill>
                <a:srgbClr val="D2F4F0">
                  <a:lumMod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AED6EF81-5D6B-1353-C206-61E4CD2A7C90}"/>
              </a:ext>
            </a:extLst>
          </p:cNvPr>
          <p:cNvCxnSpPr>
            <a:cxnSpLocks/>
          </p:cNvCxnSpPr>
          <p:nvPr/>
        </p:nvCxnSpPr>
        <p:spPr>
          <a:xfrm>
            <a:off x="10756551" y="1972963"/>
            <a:ext cx="0" cy="145461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5B59D380-756C-DFD6-37AE-61427B1AB70A}"/>
              </a:ext>
            </a:extLst>
          </p:cNvPr>
          <p:cNvCxnSpPr>
            <a:cxnSpLocks/>
          </p:cNvCxnSpPr>
          <p:nvPr/>
        </p:nvCxnSpPr>
        <p:spPr>
          <a:xfrm>
            <a:off x="10784515" y="2503259"/>
            <a:ext cx="10897" cy="1692834"/>
          </a:xfrm>
          <a:prstGeom prst="line">
            <a:avLst/>
          </a:prstGeom>
          <a:noFill/>
          <a:ln w="15875" cap="flat" cmpd="sng" algn="ctr">
            <a:solidFill>
              <a:srgbClr val="FFB3AE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80" name="Rectángulo 79">
            <a:extLst>
              <a:ext uri="{FF2B5EF4-FFF2-40B4-BE49-F238E27FC236}">
                <a16:creationId xmlns:a16="http://schemas.microsoft.com/office/drawing/2014/main" id="{B6ABCF54-4DF4-5CD2-1FD9-8FF54674DB4D}"/>
              </a:ext>
            </a:extLst>
          </p:cNvPr>
          <p:cNvSpPr/>
          <p:nvPr/>
        </p:nvSpPr>
        <p:spPr>
          <a:xfrm>
            <a:off x="11765148" y="5599874"/>
            <a:ext cx="298269" cy="1102395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440" tIns="45720" rIns="91440" bIns="45720"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000" b="0" i="0" u="none" strike="noStrike" kern="0" cap="none" spc="0" normalizeH="0" baseline="0" noProof="0">
              <a:ln>
                <a:noFill/>
              </a:ln>
              <a:solidFill>
                <a:srgbClr val="D9DAD9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100" b="0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Raleway"/>
              <a:ea typeface="Calibri" panose="020F0502020204030204"/>
              <a:cs typeface="Calibri" panose="020F05020202040302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/>
                <a:ea typeface="+mn-ea"/>
                <a:cs typeface="+mn-cs"/>
              </a:rPr>
              <a:t>  </a:t>
            </a:r>
            <a:endParaRPr kumimoji="0" lang="es-E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aleway"/>
              <a:ea typeface="Calibri" panose="020F0502020204030204"/>
              <a:cs typeface="Calibri" panose="020F0502020204030204"/>
            </a:endParaRPr>
          </a:p>
        </p:txBody>
      </p: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2779434D-CE5B-454B-A0A0-07B3F5E27BBB}"/>
              </a:ext>
            </a:extLst>
          </p:cNvPr>
          <p:cNvCxnSpPr>
            <a:cxnSpLocks/>
          </p:cNvCxnSpPr>
          <p:nvPr/>
        </p:nvCxnSpPr>
        <p:spPr>
          <a:xfrm>
            <a:off x="2772914" y="1635595"/>
            <a:ext cx="0" cy="1628355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dashDot"/>
            <a:miter lim="800000"/>
          </a:ln>
          <a:effectLst/>
        </p:spPr>
      </p:cxn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id="{C6A8292E-E74C-5B42-D752-48C5A001BB54}"/>
              </a:ext>
            </a:extLst>
          </p:cNvPr>
          <p:cNvCxnSpPr>
            <a:cxnSpLocks/>
          </p:cNvCxnSpPr>
          <p:nvPr/>
        </p:nvCxnSpPr>
        <p:spPr>
          <a:xfrm>
            <a:off x="2484838" y="1619403"/>
            <a:ext cx="7344" cy="1177055"/>
          </a:xfrm>
          <a:prstGeom prst="line">
            <a:avLst/>
          </a:prstGeom>
          <a:noFill/>
          <a:ln w="9525" cap="flat" cmpd="sng" algn="ctr">
            <a:solidFill>
              <a:srgbClr val="7030A0"/>
            </a:solidFill>
            <a:prstDash val="dashDot"/>
            <a:miter lim="800000"/>
          </a:ln>
          <a:effectLst/>
        </p:spPr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2DD09754-A930-E82C-5FC5-4405BDAB31DE}"/>
              </a:ext>
            </a:extLst>
          </p:cNvPr>
          <p:cNvCxnSpPr>
            <a:cxnSpLocks/>
          </p:cNvCxnSpPr>
          <p:nvPr/>
        </p:nvCxnSpPr>
        <p:spPr>
          <a:xfrm>
            <a:off x="9019679" y="1613876"/>
            <a:ext cx="15526" cy="1052323"/>
          </a:xfrm>
          <a:prstGeom prst="line">
            <a:avLst/>
          </a:prstGeom>
          <a:noFill/>
          <a:ln w="9525" cap="flat" cmpd="sng" algn="ctr">
            <a:solidFill>
              <a:srgbClr val="D2F4F0">
                <a:lumMod val="25000"/>
              </a:srgbClr>
            </a:solidFill>
            <a:prstDash val="dashDot"/>
            <a:miter lim="800000"/>
          </a:ln>
          <a:effectLst/>
        </p:spPr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F64CE792-8CF2-5EE4-1F0C-1D3F0547F9C5}"/>
              </a:ext>
            </a:extLst>
          </p:cNvPr>
          <p:cNvCxnSpPr>
            <a:cxnSpLocks/>
          </p:cNvCxnSpPr>
          <p:nvPr/>
        </p:nvCxnSpPr>
        <p:spPr>
          <a:xfrm>
            <a:off x="10548541" y="2655659"/>
            <a:ext cx="0" cy="1752710"/>
          </a:xfrm>
          <a:prstGeom prst="line">
            <a:avLst/>
          </a:prstGeom>
          <a:noFill/>
          <a:ln w="9525" cap="flat" cmpd="sng" algn="ctr">
            <a:solidFill>
              <a:srgbClr val="D2F4F0">
                <a:lumMod val="25000"/>
              </a:srgbClr>
            </a:solidFill>
            <a:prstDash val="dashDot"/>
            <a:miter lim="800000"/>
          </a:ln>
          <a:effectLst/>
        </p:spPr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37EBFCF8-4CBF-946B-C410-8501FD3D369B}"/>
              </a:ext>
            </a:extLst>
          </p:cNvPr>
          <p:cNvCxnSpPr>
            <a:cxnSpLocks/>
          </p:cNvCxnSpPr>
          <p:nvPr/>
        </p:nvCxnSpPr>
        <p:spPr>
          <a:xfrm flipH="1">
            <a:off x="8954460" y="2663499"/>
            <a:ext cx="1571434" cy="5564"/>
          </a:xfrm>
          <a:prstGeom prst="line">
            <a:avLst/>
          </a:prstGeom>
          <a:noFill/>
          <a:ln w="9525" cap="flat" cmpd="sng" algn="ctr">
            <a:solidFill>
              <a:srgbClr val="D2F4F0">
                <a:lumMod val="25000"/>
              </a:srgbClr>
            </a:solidFill>
            <a:prstDash val="dashDot"/>
            <a:miter lim="800000"/>
          </a:ln>
          <a:effectLst/>
        </p:spPr>
      </p:cxnSp>
      <p:sp>
        <p:nvSpPr>
          <p:cNvPr id="38" name="Rectángulo 37">
            <a:extLst>
              <a:ext uri="{FF2B5EF4-FFF2-40B4-BE49-F238E27FC236}">
                <a16:creationId xmlns:a16="http://schemas.microsoft.com/office/drawing/2014/main" id="{24FE79CC-5883-83AF-6A92-2FCD78614A1C}"/>
              </a:ext>
            </a:extLst>
          </p:cNvPr>
          <p:cNvSpPr/>
          <p:nvPr/>
        </p:nvSpPr>
        <p:spPr>
          <a:xfrm>
            <a:off x="11984040" y="5062646"/>
            <a:ext cx="211190" cy="1733527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vert="vert" lIns="0" tIns="0" rIns="0" bIns="0" rtlCol="0" anchor="t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aleway" panose="020B0503030101060003" pitchFamily="34" charset="0"/>
                <a:ea typeface="+mn-ea"/>
                <a:cs typeface="+mn-cs"/>
              </a:rPr>
              <a:t>Julio 2025</a:t>
            </a:r>
          </a:p>
        </p:txBody>
      </p:sp>
    </p:spTree>
    <p:extLst>
      <p:ext uri="{BB962C8B-B14F-4D97-AF65-F5344CB8AC3E}">
        <p14:creationId xmlns:p14="http://schemas.microsoft.com/office/powerpoint/2010/main" val="19195366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ed145-dc4f-43d0-9494-6b0aee31da13">
      <Terms xmlns="http://schemas.microsoft.com/office/infopath/2007/PartnerControls"/>
    </lcf76f155ced4ddcb4097134ff3c332f>
    <TaxCatchAll xmlns="509d8165-d6a5-4f91-9ed4-b6170f5f5779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E7145D570A5BA40A19D17DB953ABE37" ma:contentTypeVersion="14" ma:contentTypeDescription="Crear nuevo documento." ma:contentTypeScope="" ma:versionID="cd7447ad39d0dfe35f38857af512c597">
  <xsd:schema xmlns:xsd="http://www.w3.org/2001/XMLSchema" xmlns:xs="http://www.w3.org/2001/XMLSchema" xmlns:p="http://schemas.microsoft.com/office/2006/metadata/properties" xmlns:ns2="29ced145-dc4f-43d0-9494-6b0aee31da13" xmlns:ns3="509d8165-d6a5-4f91-9ed4-b6170f5f5779" targetNamespace="http://schemas.microsoft.com/office/2006/metadata/properties" ma:root="true" ma:fieldsID="f5495273c42c0a2721e417018658f0a2" ns2:_="" ns3:_="">
    <xsd:import namespace="29ced145-dc4f-43d0-9494-6b0aee31da13"/>
    <xsd:import namespace="509d8165-d6a5-4f91-9ed4-b6170f5f57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ed145-dc4f-43d0-9494-6b0aee31d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n" ma:readOnly="false" ma:fieldId="{5cf76f15-5ced-4ddc-b409-7134ff3c332f}" ma:taxonomyMulti="true" ma:sspId="ab9ebf54-7a73-4b10-8536-5018220fcb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9d8165-d6a5-4f91-9ed4-b6170f5f577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1196c1b-75bc-4c39-8d2a-441bd991ac3b}" ma:internalName="TaxCatchAll" ma:showField="CatchAllData" ma:web="509d8165-d6a5-4f91-9ed4-b6170f5f57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E95E0F-6D7F-4639-B054-B30F02909E7C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09d8165-d6a5-4f91-9ed4-b6170f5f5779"/>
    <ds:schemaRef ds:uri="http://www.w3.org/XML/1998/namespace"/>
    <ds:schemaRef ds:uri="http://purl.org/dc/elements/1.1/"/>
    <ds:schemaRef ds:uri="29ced145-dc4f-43d0-9494-6b0aee31da13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699CB21-4CDD-40EB-A91A-DA9866340E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D2244E-FEEB-40ED-8F0A-1F3C221A1B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ced145-dc4f-43d0-9494-6b0aee31da13"/>
    <ds:schemaRef ds:uri="509d8165-d6a5-4f91-9ed4-b6170f5f5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f9e478d-00bf-48d0-a918-4ef08d610439}" enabled="1" method="Standard" siteId="{bca3ca2e-624c-43aa-9181-f67f1c27902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231</Words>
  <Application>Microsoft Office PowerPoint</Application>
  <PresentationFormat>Panorámica</PresentationFormat>
  <Paragraphs>79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Raleway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Fernando Vila Latienda (aecc SEDE CENTRAL)</dc:creator>
  <cp:lastModifiedBy>Ana Noriega Martín (aecc SEDE CENTRAL)</cp:lastModifiedBy>
  <cp:revision>2</cp:revision>
  <dcterms:created xsi:type="dcterms:W3CDTF">2025-04-08T13:24:25Z</dcterms:created>
  <dcterms:modified xsi:type="dcterms:W3CDTF">2025-11-24T17:28:29Z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0x0101005E7145D570A5BA40A19D17DB953ABE37</vt:lpwstr>
  </property>
  <property fmtid="{D5CDD505-2E9C-101B-9397-08002B2CF9AE}" pid="3" name="MediaServiceImageTags">
    <vt:lpwstr/>
  </property>
</Properties>
</file>